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xlsx" ContentType="application/vnd.openxmlformats-officedocument.spreadsheetml.sheet"/>
  <Default Extension="png" ContentType="image/png"/>
  <Default Extension="mp4" ContentType="video/unknown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827" r:id="rId5"/>
  </p:sldMasterIdLst>
  <p:notesMasterIdLst>
    <p:notesMasterId r:id="rId7"/>
  </p:notesMasterIdLst>
  <p:sldIdLst>
    <p:sldId id="256" r:id="rId9"/>
    <p:sldId id="263" r:id="rId10"/>
    <p:sldId id="257" r:id="rId11"/>
    <p:sldId id="258" r:id="rId12"/>
    <p:sldId id="265" r:id="rId13"/>
    <p:sldId id="266" r:id="rId14"/>
    <p:sldId id="275" r:id="rId15"/>
    <p:sldId id="271" r:id="rId16"/>
    <p:sldId id="280" r:id="rId17"/>
    <p:sldId id="270" r:id="rId18"/>
    <p:sldId id="272" r:id="rId19"/>
    <p:sldId id="273" r:id="rId20"/>
    <p:sldId id="264" r:id="rId21"/>
    <p:sldId id="279" r:id="rId22"/>
    <p:sldId id="277" r:id="rId23"/>
    <p:sldId id="278" r:id="rId24"/>
    <p:sldId id="262" r:id="rId25"/>
  </p:sldIdLst>
  <p:sldSz cx="9144000" cy="5143500"/>
  <p:notesSz cx="6858000" cy="9144000"/>
  <p:defaultTextStyle>
    <a:defPPr>
      <a:defRPr lang="en-US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55" userDrawn="0">
          <p15:clr>
            <a:srgbClr val="A4A3A4"/>
          </p15:clr>
        </p15:guide>
        <p15:guide id="2" pos="0" userDrawn="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1A85C6"/>
    <a:srgbClr val="E19B1D"/>
    <a:srgbClr val="82D5E6"/>
    <a:srgbClr val="76CFEE"/>
    <a:srgbClr val="77C0ED"/>
    <a:srgbClr val="BFCFDE"/>
    <a:srgbClr val="E0A91E"/>
    <a:srgbClr val="CE9B1C"/>
    <a:srgbClr val="E4B338"/>
    <a:srgbClr val="F7C537"/>
  </p:clrMru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4995" autoAdjust="0"/>
    <p:restoredTop sz="94768" autoAdjust="0"/>
  </p:normalViewPr>
  <p:slideViewPr>
    <p:cSldViewPr snapToGrid="0" snapToObjects="1">
      <p:cViewPr varScale="1">
        <p:scale>
          <a:sx n="124" d="100"/>
          <a:sy n="124" d="100"/>
        </p:scale>
        <p:origin x="246" y="102"/>
      </p:cViewPr>
      <p:guideLst>
        <p:guide orient="horz" pos="1055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5" Type="http://schemas.openxmlformats.org/officeDocument/2006/relationships/slideMaster" Target="slideMasters/slideMaster1.xml"></Relationship><Relationship Id="rId6" Type="http://schemas.openxmlformats.org/officeDocument/2006/relationships/theme" Target="theme/theme1.xml"></Relationship><Relationship Id="rId7" Type="http://schemas.openxmlformats.org/officeDocument/2006/relationships/notesMaster" Target="notesMasters/notesMaster1.xml"></Relationship><Relationship Id="rId9" Type="http://schemas.openxmlformats.org/officeDocument/2006/relationships/slide" Target="slides/slide1.xml"></Relationship><Relationship Id="rId10" Type="http://schemas.openxmlformats.org/officeDocument/2006/relationships/slide" Target="slides/slide2.xml"></Relationship><Relationship Id="rId11" Type="http://schemas.openxmlformats.org/officeDocument/2006/relationships/slide" Target="slides/slide3.xml"></Relationship><Relationship Id="rId12" Type="http://schemas.openxmlformats.org/officeDocument/2006/relationships/slide" Target="slides/slide4.xml"></Relationship><Relationship Id="rId13" Type="http://schemas.openxmlformats.org/officeDocument/2006/relationships/slide" Target="slides/slide5.xml"></Relationship><Relationship Id="rId14" Type="http://schemas.openxmlformats.org/officeDocument/2006/relationships/slide" Target="slides/slide6.xml"></Relationship><Relationship Id="rId15" Type="http://schemas.openxmlformats.org/officeDocument/2006/relationships/slide" Target="slides/slide7.xml"></Relationship><Relationship Id="rId16" Type="http://schemas.openxmlformats.org/officeDocument/2006/relationships/slide" Target="slides/slide8.xml"></Relationship><Relationship Id="rId17" Type="http://schemas.openxmlformats.org/officeDocument/2006/relationships/slide" Target="slides/slide9.xml"></Relationship><Relationship Id="rId18" Type="http://schemas.openxmlformats.org/officeDocument/2006/relationships/slide" Target="slides/slide10.xml"></Relationship><Relationship Id="rId19" Type="http://schemas.openxmlformats.org/officeDocument/2006/relationships/slide" Target="slides/slide11.xml"></Relationship><Relationship Id="rId20" Type="http://schemas.openxmlformats.org/officeDocument/2006/relationships/slide" Target="slides/slide12.xml"></Relationship><Relationship Id="rId21" Type="http://schemas.openxmlformats.org/officeDocument/2006/relationships/slide" Target="slides/slide13.xml"></Relationship><Relationship Id="rId22" Type="http://schemas.openxmlformats.org/officeDocument/2006/relationships/slide" Target="slides/slide14.xml"></Relationship><Relationship Id="rId23" Type="http://schemas.openxmlformats.org/officeDocument/2006/relationships/slide" Target="slides/slide15.xml"></Relationship><Relationship Id="rId24" Type="http://schemas.openxmlformats.org/officeDocument/2006/relationships/slide" Target="slides/slide16.xml"></Relationship><Relationship Id="rId25" Type="http://schemas.openxmlformats.org/officeDocument/2006/relationships/slide" Target="slides/slide17.xml"></Relationship><Relationship Id="rId26" Type="http://schemas.openxmlformats.org/officeDocument/2006/relationships/viewProps" Target="viewProps.xml"></Relationship><Relationship Id="rId27" Type="http://schemas.openxmlformats.org/officeDocument/2006/relationships/presProps" Target="presProps.xml"></Relationship></Relationships>
</file>

<file path=ppt/media/fImage13197313741.png>
</file>

<file path=ppt/media/fImage1590931448467.png>
</file>

<file path=ppt/media/fImage25362016641.png>
</file>

<file path=ppt/media/fImage2763561456334.png>
</file>

<file path=ppt/media/fImage281381638467.png>
</file>

<file path=ppt/media/fImage565518141.png>
</file>

<file path=ppt/media/fImage94660614341.png>
</file>

<file path=ppt/media/image1.jpg>
</file>

<file path=ppt/media/media13654125.mp4>
</file>

<file path=ppt/media/media22373121.mp4>
</file>

<file path=ppt/media/media32487626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40F5D-7E70-4F1D-A171-57A68F29BE94}" type="datetimeFigureOut">
              <a:rPr lang="ko-KR" altLang="en-US" smtClean="0"/>
              <a:pPr/>
              <a:t>2016-10-04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3FA01A-F65B-408B-A230-13818A6576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090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51435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 flipV="1">
            <a:off x="1" y="0"/>
            <a:ext cx="2425699" cy="1819274"/>
          </a:xfrm>
          <a:prstGeom prst="line">
            <a:avLst/>
          </a:prstGeom>
          <a:ln w="254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 flipV="1">
            <a:off x="2943224" y="492918"/>
            <a:ext cx="6200776" cy="4650582"/>
          </a:xfrm>
          <a:prstGeom prst="line">
            <a:avLst/>
          </a:prstGeom>
          <a:ln w="254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 flipV="1">
            <a:off x="7315200" y="3771900"/>
            <a:ext cx="1828800" cy="1371601"/>
          </a:xfrm>
          <a:prstGeom prst="line">
            <a:avLst/>
          </a:prstGeom>
          <a:ln w="254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12"/>
          <p:cNvSpPr txBox="1">
            <a:spLocks noGrp="1" noChangeArrowheads="1"/>
          </p:cNvSpPr>
          <p:nvPr>
            <p:ph type="dt"/>
          </p:nvPr>
        </p:nvSpPr>
        <p:spPr>
          <a:xfrm>
            <a:off x="457200" y="4767580"/>
            <a:ext cx="2134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2016-10-04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13" name="Footer Placeholder 13"/>
          <p:cNvSpPr txBox="1">
            <a:spLocks noGrp="1" noChangeArrowheads="1"/>
          </p:cNvSpPr>
          <p:nvPr>
            <p:ph type="ftr"/>
          </p:nvPr>
        </p:nvSpPr>
        <p:spPr>
          <a:xfrm>
            <a:off x="3124200" y="4767580"/>
            <a:ext cx="2896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algn="ctr" eaLnBrk="0" fontAlgn="auto" latinLnBrk="0">
              <a:spcBef>
                <a:spcPts val="0"/>
              </a:spcBef>
              <a:spcAft>
                <a:spcPts val="0"/>
              </a:spcAft>
            </a:pPr>
            <a:r>
              <a:rPr lang="ko-KR" altLang="en-US" sz="100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바닥글</a:t>
            </a:r>
          </a:p>
        </p:txBody>
      </p:sp>
      <p:sp>
        <p:nvSpPr>
          <p:cNvPr id="14" name="Slide Number Placeholder 14"/>
          <p:cNvSpPr txBox="1">
            <a:spLocks noGrp="1" noChangeArrowheads="1"/>
          </p:cNvSpPr>
          <p:nvPr>
            <p:ph type="sldNum" idx="12"/>
          </p:nvPr>
        </p:nvSpPr>
        <p:spPr>
          <a:xfrm>
            <a:off x="6553200" y="4767580"/>
            <a:ext cx="2134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‹#›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15" name="Text Placeholder 15"/>
          <p:cNvSpPr txBox="1">
            <a:spLocks noGrp="1" noChangeArrowheads="1"/>
          </p:cNvSpPr>
          <p:nvPr>
            <p:ph type="title"/>
          </p:nvPr>
        </p:nvSpPr>
        <p:spPr>
          <a:xfrm>
            <a:off x="1257935" y="1305560"/>
            <a:ext cx="4897755" cy="1217930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normAutofit/>
          </a:bodyPr>
          <a:lstStyle>
            <a:lvl1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lvl1pPr>
          </a:lstStyle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4000" b="0" dirty="0" smtClean="0">
                <a:solidFill>
                  <a:schemeClr val="bg1"/>
                </a:solidFill>
                <a:latin typeface="Arial" charset="0"/>
                <a:ea typeface="Arial" charset="0"/>
              </a:rPr>
              <a:t>마스터 제목 스타일 편집</a:t>
            </a:r>
            <a:endParaRPr lang="ko-KR" altLang="en-US" sz="4000" dirty="0" smtClean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704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 userDrawn="1"/>
        </p:nvSpPr>
        <p:spPr>
          <a:xfrm>
            <a:off x="0" y="0"/>
            <a:ext cx="9144000" cy="51435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Date Placeholder 21"/>
          <p:cNvSpPr txBox="1">
            <a:spLocks noGrp="1" noChangeArrowheads="1"/>
          </p:cNvSpPr>
          <p:nvPr>
            <p:ph type="dt"/>
          </p:nvPr>
        </p:nvSpPr>
        <p:spPr>
          <a:xfrm>
            <a:off x="457200" y="4767580"/>
            <a:ext cx="2134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2016-10-04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2" name="Footer Placeholder 22"/>
          <p:cNvSpPr txBox="1">
            <a:spLocks noGrp="1" noChangeArrowheads="1"/>
          </p:cNvSpPr>
          <p:nvPr>
            <p:ph type="ftr"/>
          </p:nvPr>
        </p:nvSpPr>
        <p:spPr>
          <a:xfrm>
            <a:off x="3124200" y="4767580"/>
            <a:ext cx="2896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0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바닥글</a:t>
            </a:r>
          </a:p>
        </p:txBody>
      </p:sp>
      <p:sp>
        <p:nvSpPr>
          <p:cNvPr id="23" name="Slide Number Placeholder 23"/>
          <p:cNvSpPr txBox="1">
            <a:spLocks noGrp="1" noChangeArrowheads="1"/>
          </p:cNvSpPr>
          <p:nvPr>
            <p:ph type="sldNum" idx="12"/>
          </p:nvPr>
        </p:nvSpPr>
        <p:spPr>
          <a:xfrm>
            <a:off x="6553200" y="4767580"/>
            <a:ext cx="2134870" cy="274955"/>
          </a:xfrm>
          <a:prstGeom prst="rect">
            <a:avLst/>
          </a:prstGeom>
        </p:spPr>
        <p:txBody>
          <a:bodyPr vert="horz" wrap="square" lIns="91440" tIns="45720" rIns="91440" bIns="45720" anchor="ctr"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‹#›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7194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날짜 개체 틀 26"/>
          <p:cNvSpPr txBox="1">
            <a:spLocks noGrp="1" noChangeArrowheads="1"/>
          </p:cNvSpPr>
          <p:nvPr>
            <p:ph type="dt"/>
          </p:nvPr>
        </p:nvSpPr>
        <p:spPr>
          <a:xfrm>
            <a:off x="457200" y="4767580"/>
            <a:ext cx="2134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2016-10-04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7" name="바닥글 개체 틀 27"/>
          <p:cNvSpPr txBox="1">
            <a:spLocks noGrp="1" noChangeArrowheads="1"/>
          </p:cNvSpPr>
          <p:nvPr>
            <p:ph type="ftr"/>
          </p:nvPr>
        </p:nvSpPr>
        <p:spPr>
          <a:xfrm>
            <a:off x="3124200" y="4767580"/>
            <a:ext cx="2896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00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바닥글</a:t>
            </a:r>
          </a:p>
        </p:txBody>
      </p:sp>
      <p:sp>
        <p:nvSpPr>
          <p:cNvPr id="28" name="슬라이드 번호 개체 틀 28"/>
          <p:cNvSpPr txBox="1">
            <a:spLocks noGrp="1" noChangeArrowheads="1"/>
          </p:cNvSpPr>
          <p:nvPr>
            <p:ph type="sldNum" idx="12"/>
          </p:nvPr>
        </p:nvSpPr>
        <p:spPr>
          <a:xfrm>
            <a:off x="6553200" y="4767580"/>
            <a:ext cx="2134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‹#›</a:t>
            </a:fld>
            <a:endParaRPr lang="ko-KR" altLang="en-US" sz="1000" dirty="0" smtClean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30" name="Subtitle 30"/>
          <p:cNvSpPr txBox="1">
            <a:spLocks noGrp="1" noChangeArrowheads="1"/>
          </p:cNvSpPr>
          <p:nvPr>
            <p:ph type="subTitle" hasCustomPrompt="1"/>
          </p:nvPr>
        </p:nvSpPr>
        <p:spPr>
          <a:xfrm>
            <a:off x="234950" y="486410"/>
            <a:ext cx="8682990" cy="7454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lvl1pPr>
          </a:lstStyle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</a:rPr>
              <a:t>마스터 텍스트 스타일을 편집합니다</a:t>
            </a:r>
            <a:r>
              <a:rPr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</a:rPr>
              <a:t>.</a:t>
            </a:r>
            <a:endParaRPr lang="ko-KR" altLang="en-US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31" name="Text Placeholder 31"/>
          <p:cNvSpPr txBox="1">
            <a:spLocks noGrp="1" noChangeArrowheads="1"/>
          </p:cNvSpPr>
          <p:nvPr>
            <p:ph type="title"/>
          </p:nvPr>
        </p:nvSpPr>
        <p:spPr>
          <a:xfrm>
            <a:off x="163830" y="52070"/>
            <a:ext cx="5675630" cy="210820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normAutofit/>
          </a:bodyPr>
          <a:lstStyle>
            <a:lvl1pPr marL="0" indent="0" algn="l" defTabSz="914400" fontAlgn="auto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  <a:defRPr/>
            </a:lvl1pPr>
          </a:lstStyle>
          <a:p>
            <a:pPr marL="0" indent="0" algn="l" defTabSz="914400" fontAlgn="auto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ko-KR" altLang="en-US" sz="900" b="1" dirty="0" smtClean="0">
                <a:solidFill>
                  <a:schemeClr val="tx1"/>
                </a:solidFill>
                <a:latin typeface="Arial" charset="0"/>
                <a:ea typeface="Arial" charset="0"/>
              </a:rPr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6201801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1494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6" Type="http://schemas.openxmlformats.org/officeDocument/2006/relationships/image" Target="../media/fImage94660614341.png"></Relationship><Relationship Id="rId7" Type="http://schemas.openxmlformats.org/officeDocument/2006/relationships/video" Target="../media/media13654125.mp4"></Relationship><Relationship Id="rId8" Type="http://schemas.microsoft.com/office/2007/relationships/media" Target="../media/media13654125.mp4"></Relationship><Relationship Id="rId9" Type="http://schemas.openxmlformats.org/officeDocument/2006/relationships/slideLayout" Target="../slideLayouts/slideLayout3.xml"></Relationship></Relationships>
</file>

<file path=ppt/slides/_rels/slide11.xml.rels><?xml version="1.0" encoding="UTF-8"?>
<Relationships xmlns="http://schemas.openxmlformats.org/package/2006/relationships"><Relationship Id="rId7" Type="http://schemas.openxmlformats.org/officeDocument/2006/relationships/image" Target="../media/fImage1590931448467.png"></Relationship><Relationship Id="rId8" Type="http://schemas.openxmlformats.org/officeDocument/2006/relationships/video" Target="../media/media22373121.mp4"></Relationship><Relationship Id="rId9" Type="http://schemas.microsoft.com/office/2007/relationships/media" Target="../media/media22373121.mp4"></Relationship><Relationship Id="rId10" Type="http://schemas.openxmlformats.org/officeDocument/2006/relationships/slideLayout" Target="../slideLayouts/slideLayout3.xml"></Relationship></Relationships>
</file>

<file path=ppt/slides/_rels/slide12.xml.rels><?xml version="1.0" encoding="UTF-8"?>
<Relationships xmlns="http://schemas.openxmlformats.org/package/2006/relationships"><Relationship Id="rId7" Type="http://schemas.openxmlformats.org/officeDocument/2006/relationships/image" Target="../media/fImage2763561456334.png"></Relationship><Relationship Id="rId8" Type="http://schemas.openxmlformats.org/officeDocument/2006/relationships/video" Target="../media/media32487626.mp4"></Relationship><Relationship Id="rId9" Type="http://schemas.microsoft.com/office/2007/relationships/media" Target="../media/media32487626.mp4"></Relationship><Relationship Id="rId10" Type="http://schemas.openxmlformats.org/officeDocument/2006/relationships/slideLayout" Target="../slideLayouts/slideLayout3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Relationship Id="rId2" Type="http://schemas.openxmlformats.org/officeDocument/2006/relationships/hyperlink" Target="https://seungkyu37-project2-app-3b4qng.streamlit.app/" TargetMode="External"></Relationship><Relationship Id="rId3" Type="http://schemas.openxmlformats.org/officeDocument/2006/relationships/image" Target="../media/fImage13197313741.png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image" Target="../media/fImage565518141.png"></Relationship><Relationship Id="rId3" Type="http://schemas.openxmlformats.org/officeDocument/2006/relationships/slideLayout" Target="../slideLayouts/slideLayout1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fImage25362016641.png"></Relationship><Relationship Id="rId4" Type="http://schemas.openxmlformats.org/officeDocument/2006/relationships/image" Target="../media/fImage281381638467.png"></Relationship><Relationship Id="rId5" Type="http://schemas.openxmlformats.org/officeDocument/2006/relationships/slideLayout" Target="../slideLayouts/slideLayout3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/>
          </p:cNvSpPr>
          <p:nvPr/>
        </p:nvSpPr>
        <p:spPr>
          <a:xfrm rot="0">
            <a:off x="960755" y="846455"/>
            <a:ext cx="6934835" cy="150685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4600" b="0">
                <a:solidFill>
                  <a:schemeClr val="bg1"/>
                </a:solidFill>
                <a:latin typeface="Arial" charset="0"/>
                <a:ea typeface="Arial" charset="0"/>
              </a:rPr>
              <a:t>부동산</a:t>
            </a:r>
            <a:r>
              <a:rPr lang="ko-KR" altLang="ko-KR" sz="4600" b="0">
                <a:solidFill>
                  <a:schemeClr val="bg1"/>
                </a:solidFill>
                <a:latin typeface="Arial" charset="0"/>
                <a:ea typeface="Arial" charset="0"/>
              </a:rPr>
              <a:t> </a:t>
            </a:r>
            <a:r>
              <a:rPr lang="ko-KR" altLang="ko-KR" sz="4600" b="0">
                <a:solidFill>
                  <a:schemeClr val="bg1"/>
                </a:solidFill>
                <a:latin typeface="Arial" charset="0"/>
                <a:ea typeface="Arial" charset="0"/>
              </a:rPr>
              <a:t>매물정보 프로젝트</a:t>
            </a:r>
            <a:endParaRPr lang="ko-KR" altLang="en-US" sz="4600" b="0">
              <a:solidFill>
                <a:schemeClr val="bg1"/>
              </a:solidFill>
              <a:latin typeface="Arial" charset="0"/>
              <a:ea typeface="Arial" charset="0"/>
            </a:endParaRPr>
          </a:p>
          <a:p>
            <a:pPr marL="0" indent="0" algn="l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4600" b="0">
                <a:solidFill>
                  <a:schemeClr val="bg1"/>
                </a:solidFill>
                <a:latin typeface="Arial" charset="0"/>
                <a:ea typeface="Arial" charset="0"/>
              </a:rPr>
              <a:t> </a:t>
            </a:r>
            <a:r>
              <a:rPr lang="ko-KR" altLang="ko-KR" sz="4600" b="0">
                <a:solidFill>
                  <a:schemeClr val="bg1"/>
                </a:solidFill>
                <a:latin typeface="Arial" charset="0"/>
                <a:ea typeface="Arial" charset="0"/>
              </a:rPr>
              <a:t>         - 내 방, 어디? -</a:t>
            </a:r>
            <a:endParaRPr lang="ko-KR" altLang="en-US" sz="4600" b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8" name="부제목 2"/>
          <p:cNvSpPr txBox="1">
            <a:spLocks/>
          </p:cNvSpPr>
          <p:nvPr/>
        </p:nvSpPr>
        <p:spPr>
          <a:xfrm rot="0">
            <a:off x="1420495" y="3714750"/>
            <a:ext cx="1972310" cy="489585"/>
          </a:xfrm>
          <a:prstGeom prst="rect"/>
        </p:spPr>
        <p:txBody>
          <a:bodyPr wrap="square" lIns="36195" tIns="36195" rIns="36195" bIns="36195" numCol="1" vert="horz" anchor="ctr">
            <a:noAutofit/>
          </a:bodyPr>
          <a:lstStyle>
            <a:lvl1pPr marL="0" indent="0" rtl="0" algn="ctr" defTabSz="914400" eaLnBrk="1" latinLnBrk="1" hangingPunct="1">
              <a:spcBef>
                <a:spcPct val="20000"/>
              </a:spcBef>
              <a:buFontTx/>
              <a:buNone/>
              <a:defRPr lang="en-GB" altLang="en-US" sz="3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rtl="0" algn="ctr" defTabSz="914400" eaLnBrk="1" latinLnBrk="1" hangingPunct="1" lvl="1">
              <a:spcBef>
                <a:spcPct val="20000"/>
              </a:spcBef>
              <a:buFontTx/>
              <a:buNone/>
              <a:defRPr lang="en-GB" altLang="en-US" sz="2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rtl="0" algn="ctr" defTabSz="914400" eaLnBrk="1" latinLnBrk="1" hangingPunct="1" lvl="2">
              <a:spcBef>
                <a:spcPct val="20000"/>
              </a:spcBef>
              <a:buFontTx/>
              <a:buNone/>
              <a:defRPr lang="en-GB" altLang="en-US" sz="2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rtl="0" algn="ctr" defTabSz="914400" eaLnBrk="1" latinLnBrk="1" hangingPunct="1" lvl="3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rtl="0" algn="ctr" defTabSz="914400" eaLnBrk="1" latinLnBrk="1" hangingPunct="1" lvl="4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rtl="0" algn="ctr" defTabSz="914400" eaLnBrk="1" latinLnBrk="1" hangingPunct="1" lvl="5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rtl="0" algn="ctr" defTabSz="914400" eaLnBrk="1" latinLnBrk="1" hangingPunct="1" lvl="6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rtl="0" algn="ctr" defTabSz="914400" eaLnBrk="1" latinLnBrk="1" hangingPunct="1" lvl="7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rtl="0" algn="ctr" defTabSz="914400" eaLnBrk="1" latinLnBrk="1" hangingPunct="1" lvl="8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auto" latinLnBrk="0">
              <a:spcAft>
                <a:spcPts val="0"/>
              </a:spcAft>
              <a:buFontTx/>
              <a:buNone/>
            </a:pP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P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roject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 by 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Hu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man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E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du</a:t>
            </a:r>
            <a:endParaRPr lang="ko-KR" altLang="en-US" sz="900" b="1">
              <a:solidFill>
                <a:schemeClr val="bg1">
                  <a:lumMod val="75000"/>
                </a:schemeClr>
              </a:solidFill>
              <a:latin typeface="Arial" charset="0"/>
              <a:ea typeface="Tahoma" charset="0"/>
              <a:cs typeface="Arial" charset="0"/>
            </a:endParaRPr>
          </a:p>
          <a:p>
            <a:pPr marL="0" indent="0" algn="l" fontAlgn="auto" latinLnBrk="0">
              <a:spcAft>
                <a:spcPts val="0"/>
              </a:spcAft>
              <a:buFontTx/>
              <a:buNone/>
            </a:pP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2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023/01/31</a:t>
            </a:r>
            <a:endParaRPr lang="ko-KR" altLang="en-US" sz="900" b="1">
              <a:solidFill>
                <a:schemeClr val="bg1">
                  <a:lumMod val="75000"/>
                </a:schemeClr>
              </a:solidFill>
              <a:latin typeface="Arial" charset="0"/>
              <a:ea typeface="Tahom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628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1-7.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4" name="텍스트 상자 70"/>
          <p:cNvSpPr txBox="1">
            <a:spLocks/>
          </p:cNvSpPr>
          <p:nvPr/>
        </p:nvSpPr>
        <p:spPr>
          <a:xfrm rot="0">
            <a:off x="493395" y="4469765"/>
            <a:ext cx="7073265" cy="64770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hangingPunct="1"/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네이버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부동산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/>
            </a:r>
            <a:b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</a:b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-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저층, 중간층, 고층 등으로 분류 &gt; 정확한 층수를 알기 어려움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/>
            </a:r>
            <a:b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</a:b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-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방향 선택시 다중 선택 안됨</a:t>
            </a:r>
            <a:endParaRPr lang="ko-KR" altLang="en-US" sz="1200" b="1">
              <a:latin typeface="맑은 고딕" charset="0"/>
              <a:ea typeface="맑은 고딕" charset="0"/>
            </a:endParaRPr>
          </a:p>
        </p:txBody>
      </p:sp>
      <p:sp>
        <p:nvSpPr>
          <p:cNvPr id="5" name="도형 75"/>
          <p:cNvSpPr>
            <a:spLocks/>
          </p:cNvSpPr>
          <p:nvPr/>
        </p:nvSpPr>
        <p:spPr>
          <a:xfrm rot="0">
            <a:off x="106680" y="455930"/>
            <a:ext cx="387350" cy="2207895"/>
          </a:xfrm>
          <a:prstGeom prst="roundRect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주제선정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배경</a:t>
            </a: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pic>
        <p:nvPicPr>
          <p:cNvPr id="6" name="naver" descr="C:/Users/김시우/AppData/Roaming/PolarisOffice/ETemp/6164_21683952/fImage94660614341.png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41930" y="326390"/>
            <a:ext cx="3404870" cy="425640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1-7.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493395" y="4211320"/>
            <a:ext cx="7073265" cy="83248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hangingPunct="1"/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다방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/>
            </a:r>
            <a:b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</a:b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- 다중선택은 원룸, 투·쓰리룸, 오피스텔만 가능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/>
            </a:r>
            <a:b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</a:b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- 다중선택시 아파트 포함 안됨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/>
            </a:r>
            <a:b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</a:b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- 공공주택 맞춤 설정 불가</a:t>
            </a:r>
            <a:endParaRPr lang="ko-KR" altLang="en-US" sz="1200" b="1">
              <a:latin typeface="맑은 고딕" charset="0"/>
              <a:ea typeface="맑은 고딕" charset="0"/>
            </a:endParaRPr>
          </a:p>
        </p:txBody>
      </p:sp>
      <p:sp>
        <p:nvSpPr>
          <p:cNvPr id="7" name="도형 76"/>
          <p:cNvSpPr>
            <a:spLocks/>
          </p:cNvSpPr>
          <p:nvPr/>
        </p:nvSpPr>
        <p:spPr>
          <a:xfrm rot="0">
            <a:off x="167640" y="471170"/>
            <a:ext cx="387350" cy="2207895"/>
          </a:xfrm>
          <a:prstGeom prst="roundRect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주제선정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배경</a:t>
            </a: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pic>
        <p:nvPicPr>
          <p:cNvPr id="8" name="dabang" descr="C:/Users/김시우/AppData/Roaming/PolarisOffice/ETemp/6164_21683952/fImage1590931448467.png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696845" y="394970"/>
            <a:ext cx="3176905" cy="39846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1-7.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493395" y="4363720"/>
            <a:ext cx="7073900" cy="32385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500">
              <a:latin typeface="맑은 고딕" charset="0"/>
              <a:ea typeface="맑은 고딕" charset="0"/>
            </a:endParaRPr>
          </a:p>
        </p:txBody>
      </p:sp>
      <p:sp>
        <p:nvSpPr>
          <p:cNvPr id="7" name="도형 77"/>
          <p:cNvSpPr>
            <a:spLocks/>
          </p:cNvSpPr>
          <p:nvPr/>
        </p:nvSpPr>
        <p:spPr>
          <a:xfrm rot="0">
            <a:off x="212725" y="494030"/>
            <a:ext cx="387350" cy="2207895"/>
          </a:xfrm>
          <a:prstGeom prst="roundRect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주제선정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배경</a:t>
            </a: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9" name="텍스트 상자 4"/>
          <p:cNvSpPr txBox="1">
            <a:spLocks/>
          </p:cNvSpPr>
          <p:nvPr/>
        </p:nvSpPr>
        <p:spPr>
          <a:xfrm rot="0">
            <a:off x="699770" y="3971290"/>
            <a:ext cx="4572635" cy="110934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직방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/>
            </a:r>
            <a:b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</a:b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- 평수 설정 범위 좁음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/>
            </a:r>
            <a:b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</a:b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- 준공년도의 중간범위 설정 불가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/>
            </a:r>
            <a:b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</a:b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ex)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몇년 이내는 설정 가능하나, 5~10년과 같은 범위 설정이 안됨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/>
            </a:r>
            <a:b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</a:b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- 아파트, 빌라, 원룸, 오피스텔 페이지가 각각 따로 되어있어 다양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한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매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물을</a:t>
            </a:r>
            <a:r>
              <a:rPr sz="1200" i="0" b="1">
                <a:solidFill>
                  <a:srgbClr val="1D1C1D"/>
                </a:solidFill>
                <a:latin typeface="NotoSansKR" charset="0"/>
                <a:ea typeface="NotoSansKR" charset="0"/>
              </a:rPr>
              <a:t> 한번에 보기 어려움</a:t>
            </a:r>
            <a:endParaRPr lang="ko-KR" altLang="en-US" sz="1200" b="1">
              <a:latin typeface="맑은 고딕" charset="0"/>
              <a:ea typeface="맑은 고딕" charset="0"/>
            </a:endParaRPr>
          </a:p>
        </p:txBody>
      </p:sp>
      <p:pic>
        <p:nvPicPr>
          <p:cNvPr id="10" name="zigbang" descr="C:/Users/김시우/AppData/Roaming/PolarisOffice/ETemp/6164_21683952/fImage2763561456334.png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924175" y="326390"/>
            <a:ext cx="3185160" cy="397700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39"/>
          <p:cNvSpPr txBox="1">
            <a:spLocks/>
          </p:cNvSpPr>
          <p:nvPr/>
        </p:nvSpPr>
        <p:spPr>
          <a:xfrm>
            <a:off x="68580" y="167005"/>
            <a:ext cx="173863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프로젝트</a:t>
            </a:r>
            <a:r>
              <a:rPr lang="ko-KR"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소개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40"/>
          <p:cNvSpPr txBox="1">
            <a:spLocks/>
          </p:cNvSpPr>
          <p:nvPr/>
        </p:nvSpPr>
        <p:spPr>
          <a:xfrm>
            <a:off x="561340" y="660400"/>
            <a:ext cx="7720965" cy="38944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  </a:t>
            </a:r>
            <a:endParaRPr lang="ko-KR" altLang="en-US" sz="1800" b="1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 </a:t>
            </a: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거주지 선택을 앞두고 고민하는 사용자들의 선택을 도와주는 프로그램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기능1. 전,월세 실거래 현황(최신순)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7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기능2. 전세 예측을 그래프로 시각화(진행중)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7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기능3. 최신 실거래가 제공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7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기능4. 전세에 대한 월별 비용 예측치를 제공(진행중)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7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기능5. 클릭 한 번으로 볼 수 있는 편의성 제공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7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</a:t>
            </a: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기능6</a:t>
            </a:r>
            <a:r>
              <a:rPr lang="ko-KR"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. 건의사항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6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6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도형 41"/>
          <p:cNvSpPr>
            <a:spLocks/>
          </p:cNvSpPr>
          <p:nvPr/>
        </p:nvSpPr>
        <p:spPr>
          <a:xfrm rot="0">
            <a:off x="478155" y="568325"/>
            <a:ext cx="7741285" cy="4311650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6335" cy="212725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1-7. Page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 rot="0">
            <a:off x="212725" y="494030"/>
            <a:ext cx="4297680" cy="413385"/>
          </a:xfrm>
          <a:prstGeom prst="roundRect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개발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사이트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</p:txBody>
      </p:sp>
      <p:sp>
        <p:nvSpPr>
          <p:cNvPr id="8" name="텍스트 상자 1"/>
          <p:cNvSpPr txBox="1">
            <a:spLocks/>
          </p:cNvSpPr>
          <p:nvPr/>
        </p:nvSpPr>
        <p:spPr>
          <a:xfrm rot="0">
            <a:off x="2499360" y="4795520"/>
            <a:ext cx="4135120" cy="2660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125" u="sng" i="0" b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NotoSansKR" charset="0"/>
                <a:ea typeface="NotoSansKR" charset="0"/>
                <a:hlinkClick r:id="rId2"/>
              </a:rPr>
              <a:t>https://seungkyu37-project2-app-3b4qng.streamlit.app/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9" name="그림 2" descr="C:/Users/김시우/AppData/Roaming/PolarisOffice/ETemp/4648_9244504/fImage1319731374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974850" y="1100455"/>
            <a:ext cx="4657725" cy="36506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/>
          </p:cNvSpPr>
          <p:nvPr/>
        </p:nvSpPr>
        <p:spPr>
          <a:xfrm>
            <a:off x="398780" y="626745"/>
            <a:ext cx="8217535" cy="280987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2000" b="1">
                <a:solidFill>
                  <a:schemeClr val="bg1"/>
                </a:solidFill>
                <a:latin typeface="Arial" charset="0"/>
                <a:ea typeface="Arial" charset="0"/>
              </a:rPr>
              <a:t>&lt;데이터팀&gt;</a:t>
            </a:r>
            <a:endParaRPr lang="ko-KR" altLang="en-US" sz="2000" b="1">
              <a:solidFill>
                <a:schemeClr val="bg1"/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100" b="1">
              <a:solidFill>
                <a:schemeClr val="bg1"/>
              </a:solidFill>
              <a:latin typeface="Arial" charset="0"/>
              <a:ea typeface="Arial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***오늘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한 것***</a:t>
            </a: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json 파일 geojson으로 변경</a:t>
            </a: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csv파일과 json파일 병합</a:t>
            </a: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지도 시각화 구현(완료)</a:t>
            </a: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실거래가 머신러닝 코드 분석(진행중)</a:t>
            </a: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20000"/>
                    <a:lumOff val="80000"/>
                  </a:schemeClr>
                </a:solidFill>
                <a:latin typeface="NotoSansKR" charset="0"/>
                <a:ea typeface="NotoSansKR" charset="0"/>
              </a:rPr>
              <a:t> 실거래가 데이터 전처리 진행(완료)</a:t>
            </a: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***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오늘 못한 것***</a:t>
            </a: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 실거래가 머신러닝 코드 구현(진행중)</a:t>
            </a: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 전세 및 월세 실거래가 계산 레이아웃 구현(진행중)</a:t>
            </a: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***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내일 할 것***</a:t>
            </a: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rgbClr val="F5F575"/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rgbClr val="F5F575"/>
                </a:solidFill>
                <a:latin typeface="NotoSansKR" charset="0"/>
                <a:ea typeface="NotoSansKR" charset="0"/>
              </a:rPr>
              <a:t> 실거래가 머신러닝 코드 구현</a:t>
            </a:r>
            <a: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  <a:t/>
            </a:r>
            <a:br>
              <a:rPr lang="ko-KR" altLang="en-US" sz="1100" b="1">
                <a:solidFill>
                  <a:schemeClr val="bg1"/>
                </a:solidFill>
                <a:latin typeface="Arial" charset="0"/>
                <a:ea typeface="Arial" charset="0"/>
              </a:rPr>
            </a:br>
            <a:r>
              <a:rPr sz="1125" i="0" b="1">
                <a:solidFill>
                  <a:srgbClr val="F5F575"/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rgbClr val="F5F575"/>
                </a:solidFill>
                <a:latin typeface="NotoSansKR" charset="0"/>
                <a:ea typeface="NotoSansKR" charset="0"/>
              </a:rPr>
              <a:t> 전세 및 월세 실거래가 계산 레이아웃 구현</a:t>
            </a:r>
            <a:endParaRPr lang="ko-KR" altLang="en-US" sz="1125" i="0" b="1">
              <a:solidFill>
                <a:srgbClr val="F5F575"/>
              </a:solidFill>
              <a:latin typeface="NotoSansKR" charset="0"/>
              <a:ea typeface="NotoSansK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 txBox="1">
            <a:spLocks/>
          </p:cNvSpPr>
          <p:nvPr/>
        </p:nvSpPr>
        <p:spPr>
          <a:xfrm rot="0">
            <a:off x="323850" y="786130"/>
            <a:ext cx="8217535" cy="204025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600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&lt;개발팀&gt;</a:t>
            </a:r>
            <a:endParaRPr lang="ko-KR" altLang="en-US" sz="1600" i="0" b="1">
              <a:solidFill>
                <a:schemeClr val="bg1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i="0" b="1">
              <a:solidFill>
                <a:schemeClr val="bg1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i="0" b="1">
              <a:solidFill>
                <a:schemeClr val="bg1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##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오늘 한 것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tx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tx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 BigQuery를 통한 data cloud 구현 시도</a:t>
            </a:r>
            <a:endParaRPr lang="ko-KR" altLang="en-US" sz="1125" i="0" b="1">
              <a:solidFill>
                <a:schemeClr val="bg1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##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오늘 못한 것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chemeClr val="accent2">
                    <a:lumMod val="40000"/>
                    <a:lumOff val="60000"/>
                  </a:schemeClr>
                </a:solidFill>
                <a:latin typeface="NotoSansKR" charset="0"/>
                <a:ea typeface="NotoSansKR" charset="0"/>
              </a:rPr>
              <a:t> 실시간 데이터 수집(api로 받기)</a:t>
            </a:r>
            <a:endParaRPr lang="ko-KR" altLang="en-US" sz="1125" i="0" b="1">
              <a:solidFill>
                <a:schemeClr val="bg1"/>
              </a:solidFill>
              <a:latin typeface="NotoSansKR" charset="0"/>
              <a:ea typeface="NotoSansKR" charset="0"/>
            </a:endParaRPr>
          </a:p>
          <a:p>
            <a:pPr marL="0" indent="0" algn="ctr" fontAlgn="base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##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> 내일 할 것</a:t>
            </a:r>
            <a: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chemeClr val="bg1"/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rgbClr val="F6F381"/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rgbClr val="F6F381"/>
                </a:solidFill>
                <a:latin typeface="NotoSansKR" charset="0"/>
                <a:ea typeface="NotoSansKR" charset="0"/>
              </a:rPr>
              <a:t> 실시간 데이터 수집</a:t>
            </a:r>
            <a:r>
              <a:rPr sz="1125" i="0" b="1">
                <a:solidFill>
                  <a:srgbClr val="F6F381"/>
                </a:solidFill>
                <a:latin typeface="NotoSansKR" charset="0"/>
                <a:ea typeface="NotoSansKR" charset="0"/>
              </a:rPr>
              <a:t/>
            </a:r>
            <a:br>
              <a:rPr sz="1125" i="0" b="1">
                <a:solidFill>
                  <a:srgbClr val="F6F381"/>
                </a:solidFill>
                <a:latin typeface="NotoSansKR" charset="0"/>
                <a:ea typeface="NotoSansKR" charset="0"/>
              </a:rPr>
            </a:br>
            <a:r>
              <a:rPr sz="1125" i="0" b="1">
                <a:solidFill>
                  <a:srgbClr val="F6F381"/>
                </a:solidFill>
                <a:latin typeface="NotoSansKR" charset="0"/>
                <a:ea typeface="NotoSansKR" charset="0"/>
              </a:rPr>
              <a:t>-</a:t>
            </a:r>
            <a:r>
              <a:rPr sz="1125" i="0" b="1">
                <a:solidFill>
                  <a:srgbClr val="F6F381"/>
                </a:solidFill>
                <a:latin typeface="NotoSansKR" charset="0"/>
                <a:ea typeface="NotoSansKR" charset="0"/>
              </a:rPr>
              <a:t> 홈페이지 기능 재배치</a:t>
            </a:r>
            <a:endParaRPr lang="ko-KR" altLang="en-US" sz="1125" i="0" b="1">
              <a:solidFill>
                <a:schemeClr val="bg1"/>
              </a:solidFill>
              <a:latin typeface="NotoSansKR" charset="0"/>
              <a:ea typeface="NotoSansK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10005" y="1565910"/>
            <a:ext cx="3267075" cy="79946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4600" b="1">
                <a:solidFill>
                  <a:schemeClr val="bg1"/>
                </a:solidFill>
                <a:latin typeface="Arial" charset="0"/>
                <a:ea typeface="Tahoma" charset="0"/>
                <a:cs typeface="Arial" charset="0"/>
              </a:rPr>
              <a:t>감사합니다.</a:t>
            </a:r>
            <a:endParaRPr lang="ko-KR" altLang="en-US" sz="4600">
              <a:solidFill>
                <a:schemeClr val="bg1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7" name="부제목 2"/>
          <p:cNvSpPr txBox="1">
            <a:spLocks/>
          </p:cNvSpPr>
          <p:nvPr/>
        </p:nvSpPr>
        <p:spPr>
          <a:xfrm rot="0">
            <a:off x="1420495" y="3202305"/>
            <a:ext cx="1949450" cy="440690"/>
          </a:xfrm>
          <a:prstGeom prst="rect"/>
        </p:spPr>
        <p:txBody>
          <a:bodyPr wrap="square" lIns="36195" tIns="36195" rIns="36195" bIns="36195" numCol="1" vert="horz" anchor="ctr">
            <a:noAutofit/>
          </a:bodyPr>
          <a:lstStyle>
            <a:lvl1pPr marL="0" indent="0" rtl="0" algn="ctr" defTabSz="914400" eaLnBrk="1" latinLnBrk="1" hangingPunct="1">
              <a:spcBef>
                <a:spcPct val="20000"/>
              </a:spcBef>
              <a:buFontTx/>
              <a:buNone/>
              <a:defRPr lang="en-GB" altLang="en-US" sz="3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rtl="0" algn="ctr" defTabSz="914400" eaLnBrk="1" latinLnBrk="1" hangingPunct="1" lvl="1">
              <a:spcBef>
                <a:spcPct val="20000"/>
              </a:spcBef>
              <a:buFontTx/>
              <a:buNone/>
              <a:defRPr lang="en-GB" altLang="en-US" sz="2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rtl="0" algn="ctr" defTabSz="914400" eaLnBrk="1" latinLnBrk="1" hangingPunct="1" lvl="2">
              <a:spcBef>
                <a:spcPct val="20000"/>
              </a:spcBef>
              <a:buFontTx/>
              <a:buNone/>
              <a:defRPr lang="en-GB" altLang="en-US" sz="2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rtl="0" algn="ctr" defTabSz="914400" eaLnBrk="1" latinLnBrk="1" hangingPunct="1" lvl="3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rtl="0" algn="ctr" defTabSz="914400" eaLnBrk="1" latinLnBrk="1" hangingPunct="1" lvl="4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rtl="0" algn="ctr" defTabSz="914400" eaLnBrk="1" latinLnBrk="1" hangingPunct="1" lvl="5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rtl="0" algn="ctr" defTabSz="914400" eaLnBrk="1" latinLnBrk="1" hangingPunct="1" lvl="6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rtl="0" algn="ctr" defTabSz="914400" eaLnBrk="1" latinLnBrk="1" hangingPunct="1" lvl="7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rtl="0" algn="ctr" defTabSz="914400" eaLnBrk="1" latinLnBrk="1" hangingPunct="1" lvl="8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auto" latinLnBrk="0">
              <a:spcAft>
                <a:spcPts val="0"/>
              </a:spcAft>
              <a:buFontTx/>
              <a:buNone/>
            </a:pP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P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hone</a:t>
            </a:r>
            <a:r>
              <a:rPr lang="ko-KR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 010 1234 5678</a:t>
            </a:r>
            <a:endParaRPr lang="ko-KR" altLang="en-US" sz="900" b="1">
              <a:solidFill>
                <a:schemeClr val="bg1">
                  <a:lumMod val="75000"/>
                </a:schemeClr>
              </a:solidFill>
              <a:latin typeface="Arial" charset="0"/>
              <a:ea typeface="Tahoma" charset="0"/>
              <a:cs typeface="Arial" charset="0"/>
            </a:endParaRPr>
          </a:p>
          <a:p>
            <a:pPr marL="0" indent="0" algn="l" fontAlgn="auto" latinLnBrk="0"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Fax</a:t>
            </a:r>
            <a:r>
              <a:rPr lang="en-US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 02 1234 5678</a:t>
            </a:r>
            <a:endParaRPr lang="ko-KR" altLang="en-US" sz="900" b="1">
              <a:solidFill>
                <a:schemeClr val="bg1">
                  <a:lumMod val="75000"/>
                </a:schemeClr>
              </a:solidFill>
              <a:latin typeface="Arial" charset="0"/>
              <a:ea typeface="Tahoma" charset="0"/>
              <a:cs typeface="Arial" charset="0"/>
            </a:endParaRPr>
          </a:p>
          <a:p>
            <a:pPr marL="0" indent="0" algn="l" fontAlgn="auto" latinLnBrk="0"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Email</a:t>
            </a:r>
            <a:r>
              <a:rPr lang="en-US" altLang="ko-KR" sz="900" b="1">
                <a:solidFill>
                  <a:schemeClr val="bg1">
                    <a:lumMod val="75000"/>
                  </a:schemeClr>
                </a:solidFill>
                <a:latin typeface="Arial" charset="0"/>
                <a:ea typeface="Tahoma" charset="0"/>
                <a:cs typeface="Arial" charset="0"/>
              </a:rPr>
              <a:t> Human@naver.com</a:t>
            </a:r>
            <a:endParaRPr lang="ko-KR" altLang="en-US" sz="900" b="1">
              <a:solidFill>
                <a:schemeClr val="bg1">
                  <a:lumMod val="75000"/>
                </a:schemeClr>
              </a:solidFill>
              <a:latin typeface="Arial" charset="0"/>
              <a:ea typeface="Tahom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387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3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3810"/>
            <a:ext cx="9144635" cy="5141595"/>
          </a:xfrm>
          <a:prstGeom prst="rect"/>
          <a:noFill/>
        </p:spPr>
      </p:pic>
      <p:sp>
        <p:nvSpPr>
          <p:cNvPr id="2" name="텍스트 상자 13"/>
          <p:cNvSpPr txBox="1">
            <a:spLocks/>
          </p:cNvSpPr>
          <p:nvPr/>
        </p:nvSpPr>
        <p:spPr>
          <a:xfrm rot="0">
            <a:off x="288925" y="797560"/>
            <a:ext cx="1585595" cy="11861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김시우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데이터수집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전처리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시나리오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정리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14"/>
          <p:cNvSpPr txBox="1">
            <a:spLocks/>
          </p:cNvSpPr>
          <p:nvPr/>
        </p:nvSpPr>
        <p:spPr>
          <a:xfrm rot="0">
            <a:off x="7204710" y="3698875"/>
            <a:ext cx="1704340" cy="6470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최형락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15"/>
          <p:cNvSpPr txBox="1">
            <a:spLocks/>
          </p:cNvSpPr>
          <p:nvPr/>
        </p:nvSpPr>
        <p:spPr>
          <a:xfrm rot="0">
            <a:off x="4864100" y="3164205"/>
            <a:ext cx="1692910" cy="11861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정사라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수집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전처리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시나리오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작성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16"/>
          <p:cNvSpPr txBox="1">
            <a:spLocks/>
          </p:cNvSpPr>
          <p:nvPr/>
        </p:nvSpPr>
        <p:spPr>
          <a:xfrm rot="0">
            <a:off x="2564765" y="3167380"/>
            <a:ext cx="1692910" cy="93980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오태균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D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ATA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코드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작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성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UI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디자인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17"/>
          <p:cNvSpPr txBox="1">
            <a:spLocks/>
          </p:cNvSpPr>
          <p:nvPr/>
        </p:nvSpPr>
        <p:spPr>
          <a:xfrm rot="0">
            <a:off x="2548890" y="795020"/>
            <a:ext cx="1762125" cy="11861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김</a:t>
            </a: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승규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D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ATA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코드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작성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U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I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디자인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18"/>
          <p:cNvSpPr txBox="1">
            <a:spLocks/>
          </p:cNvSpPr>
          <p:nvPr/>
        </p:nvSpPr>
        <p:spPr>
          <a:xfrm rot="0">
            <a:off x="4826000" y="800100"/>
            <a:ext cx="1738630" cy="93980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김</a:t>
            </a:r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종혁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D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ATA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코드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작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성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U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I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디자인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텍스트 상자 19"/>
          <p:cNvSpPr txBox="1">
            <a:spLocks/>
          </p:cNvSpPr>
          <p:nvPr/>
        </p:nvSpPr>
        <p:spPr>
          <a:xfrm rot="0">
            <a:off x="227965" y="3169920"/>
            <a:ext cx="1700530" cy="93980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박지수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D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ATA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코드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작성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UI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디자인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텍스트 상자 20"/>
          <p:cNvSpPr txBox="1">
            <a:spLocks/>
          </p:cNvSpPr>
          <p:nvPr/>
        </p:nvSpPr>
        <p:spPr>
          <a:xfrm rot="0">
            <a:off x="7181215" y="798830"/>
            <a:ext cx="1750695" cy="11861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박민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endParaRPr lang="ko-KR" altLang="en-US" sz="5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수집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데이터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전처리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D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B</a:t>
            </a:r>
            <a:r>
              <a:rPr lang="ko-KR" sz="1600">
                <a:solidFill>
                  <a:schemeClr val="bg1"/>
                </a:solidFill>
                <a:latin typeface="맑은 고딕" charset="0"/>
                <a:ea typeface="맑은 고딕" charset="0"/>
              </a:rPr>
              <a:t> 연동</a:t>
            </a:r>
            <a:endParaRPr lang="ko-KR" altLang="en-US" sz="16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텍스트 상자 23"/>
          <p:cNvSpPr txBox="1">
            <a:spLocks/>
          </p:cNvSpPr>
          <p:nvPr/>
        </p:nvSpPr>
        <p:spPr>
          <a:xfrm>
            <a:off x="151765" y="160020"/>
            <a:ext cx="2543175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Team</a:t>
            </a:r>
            <a:r>
              <a:rPr lang="ko-KR" sz="18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Member</a:t>
            </a:r>
            <a:endParaRPr lang="ko-KR" altLang="en-US" sz="1800" b="1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1" name="도형 26"/>
          <p:cNvSpPr>
            <a:spLocks/>
          </p:cNvSpPr>
          <p:nvPr/>
        </p:nvSpPr>
        <p:spPr>
          <a:xfrm rot="0">
            <a:off x="221615" y="713740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도형 32"/>
          <p:cNvSpPr>
            <a:spLocks/>
          </p:cNvSpPr>
          <p:nvPr/>
        </p:nvSpPr>
        <p:spPr>
          <a:xfrm rot="0">
            <a:off x="2546985" y="716915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4" name="도형 33"/>
          <p:cNvSpPr>
            <a:spLocks/>
          </p:cNvSpPr>
          <p:nvPr/>
        </p:nvSpPr>
        <p:spPr>
          <a:xfrm rot="0">
            <a:off x="4849495" y="705485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5" name="도형 34"/>
          <p:cNvSpPr>
            <a:spLocks/>
          </p:cNvSpPr>
          <p:nvPr/>
        </p:nvSpPr>
        <p:spPr>
          <a:xfrm rot="0">
            <a:off x="7197725" y="716280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6" name="도형 35"/>
          <p:cNvSpPr>
            <a:spLocks/>
          </p:cNvSpPr>
          <p:nvPr/>
        </p:nvSpPr>
        <p:spPr>
          <a:xfrm rot="0">
            <a:off x="224790" y="3061970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7" name="도형 36"/>
          <p:cNvSpPr>
            <a:spLocks/>
          </p:cNvSpPr>
          <p:nvPr/>
        </p:nvSpPr>
        <p:spPr>
          <a:xfrm rot="0">
            <a:off x="2550160" y="3065145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8" name="도형 37"/>
          <p:cNvSpPr>
            <a:spLocks/>
          </p:cNvSpPr>
          <p:nvPr/>
        </p:nvSpPr>
        <p:spPr>
          <a:xfrm rot="0">
            <a:off x="4852670" y="3068320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9" name="도형 38"/>
          <p:cNvSpPr>
            <a:spLocks/>
          </p:cNvSpPr>
          <p:nvPr/>
        </p:nvSpPr>
        <p:spPr>
          <a:xfrm rot="0">
            <a:off x="7193280" y="3064510"/>
            <a:ext cx="1721485" cy="1692275"/>
          </a:xfrm>
          <a:prstGeom prst="roundRect"/>
          <a:noFill/>
          <a:ln w="254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/>
          <p:cNvGrpSpPr/>
          <p:nvPr/>
        </p:nvGrpSpPr>
        <p:grpSpPr>
          <a:xfrm>
            <a:off x="605155" y="440690"/>
            <a:ext cx="1712595" cy="1702435"/>
            <a:chOff x="605155" y="440690"/>
            <a:chExt cx="1712595" cy="1702435"/>
          </a:xfrm>
        </p:grpSpPr>
        <p:sp>
          <p:nvSpPr>
            <p:cNvPr id="26" name="직사각형 25"/>
            <p:cNvSpPr/>
            <p:nvPr/>
          </p:nvSpPr>
          <p:spPr>
            <a:xfrm>
              <a:off x="605155" y="440690"/>
              <a:ext cx="1712595" cy="170243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27" name="직선 연결선 26"/>
            <p:cNvCxnSpPr/>
            <p:nvPr/>
          </p:nvCxnSpPr>
          <p:spPr>
            <a:xfrm flipV="1">
              <a:off x="605155" y="440690"/>
              <a:ext cx="1712595" cy="1702435"/>
            </a:xfrm>
            <a:prstGeom prst="line">
              <a:avLst/>
            </a:prstGeom>
            <a:ln w="127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제목 1"/>
          <p:cNvSpPr txBox="1">
            <a:spLocks/>
          </p:cNvSpPr>
          <p:nvPr/>
        </p:nvSpPr>
        <p:spPr>
          <a:xfrm>
            <a:off x="723900" y="653415"/>
            <a:ext cx="1461135" cy="857885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Autofit/>
          </a:bodyPr>
          <a:lstStyle>
            <a:lvl1pPr marL="0" indent="0" rtl="0" algn="l" defTabSz="914400" eaLnBrk="1" latinLnBrk="1" hangingPunct="1">
              <a:spcBef>
                <a:spcPct val="0"/>
              </a:spcBef>
              <a:buFontTx/>
              <a:buNone/>
              <a:defRPr lang="en-GB" altLang="en-US" sz="1000" b="0">
                <a:solidFill>
                  <a:schemeClr val="bg1"/>
                </a:solidFill>
                <a:latin typeface="+mj-lt"/>
                <a:ea typeface="+mj-ea"/>
                <a:cs typeface="Arial" charset="0"/>
              </a:defRPr>
            </a:lvl1pPr>
          </a:lstStyle>
          <a:p>
            <a:pPr marL="0" indent="0" fontAlgn="base" latinLnBrk="0">
              <a:spcAft>
                <a:spcPct val="0"/>
              </a:spcAft>
              <a:buFontTx/>
              <a:buNone/>
            </a:pPr>
            <a:r>
              <a:rPr lang="ko-KR" altLang="ko-KR" sz="1800" b="0">
                <a:solidFill>
                  <a:schemeClr val="bg1"/>
                </a:solidFill>
                <a:latin typeface="Arial" charset="0"/>
                <a:ea typeface="Verdana" charset="0"/>
                <a:cs typeface="Arial" charset="0"/>
              </a:rPr>
              <a:t>P</a:t>
            </a:r>
            <a:r>
              <a:rPr lang="ko-KR" altLang="ko-KR" sz="1800" b="0">
                <a:solidFill>
                  <a:schemeClr val="bg1"/>
                </a:solidFill>
                <a:latin typeface="Arial" charset="0"/>
                <a:ea typeface="Verdana" charset="0"/>
                <a:cs typeface="Arial" charset="0"/>
              </a:rPr>
              <a:t>roject</a:t>
            </a:r>
            <a:endParaRPr lang="ko-KR" altLang="en-US" sz="1800">
              <a:latin typeface="Arial" charset="0"/>
              <a:ea typeface="Verdana" charset="0"/>
            </a:endParaRPr>
          </a:p>
          <a:p>
            <a:pPr marL="0" indent="0" fontAlgn="base" latinLnBrk="0">
              <a:spcAft>
                <a:spcPct val="0"/>
              </a:spcAft>
              <a:buFontTx/>
              <a:buNone/>
            </a:pPr>
            <a:r>
              <a:rPr lang="en-US" altLang="ko-KR" sz="1800" b="0">
                <a:solidFill>
                  <a:schemeClr val="bg1"/>
                </a:solidFill>
                <a:latin typeface="Arial" charset="0"/>
                <a:ea typeface="Verdana" charset="0"/>
                <a:cs typeface="Arial" charset="0"/>
              </a:rPr>
              <a:t>of</a:t>
            </a:r>
            <a:r>
              <a:rPr lang="en-US" altLang="ko-KR" sz="1800">
                <a:latin typeface="Arial" charset="0"/>
                <a:ea typeface="Verdana" charset="0"/>
              </a:rPr>
              <a:t> </a:t>
            </a:r>
            <a:r>
              <a:rPr lang="en-US" altLang="ko-KR" sz="2000" b="1">
                <a:latin typeface="Arial" charset="0"/>
                <a:ea typeface="Verdana" charset="0"/>
              </a:rPr>
              <a:t/>
            </a:r>
            <a:br>
              <a:rPr lang="en-US" altLang="ko-KR" sz="2000" b="1">
                <a:latin typeface="Arial" charset="0"/>
                <a:ea typeface="Verdana" charset="0"/>
              </a:rPr>
            </a:br>
            <a:r>
              <a:rPr lang="en-US" altLang="ko-KR" sz="2000" b="1">
                <a:solidFill>
                  <a:schemeClr val="bg1"/>
                </a:solidFill>
                <a:latin typeface="Arial" charset="0"/>
                <a:ea typeface="Verdana" charset="0"/>
                <a:cs typeface="Arial" charset="0"/>
              </a:rPr>
              <a:t>contents</a:t>
            </a:r>
            <a:endParaRPr lang="ko-KR" altLang="en-US" sz="2000" b="1">
              <a:latin typeface="Arial" charset="0"/>
              <a:ea typeface="Verdana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270885" y="2204720"/>
            <a:ext cx="1936115" cy="36893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4600">
                <a:solidFill>
                  <a:schemeClr val="bg1"/>
                </a:solidFill>
                <a:latin typeface="Arial" charset="0"/>
                <a:ea typeface="+mj-ea"/>
                <a:cs typeface="Arial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0</a:t>
            </a:r>
            <a:r>
              <a:rPr lang="ko-KR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2</a:t>
            </a:r>
            <a:r>
              <a:rPr lang="ko-KR" altLang="ko-KR" sz="1800">
                <a:solidFill>
                  <a:schemeClr val="bg1">
                    <a:lumMod val="50000"/>
                  </a:schemeClr>
                </a:solidFill>
                <a:latin typeface="Arial" charset="0"/>
                <a:ea typeface="Verdana" charset="0"/>
                <a:cs typeface="Arial" charset="0"/>
              </a:rPr>
              <a:t> </a:t>
            </a:r>
            <a:r>
              <a:rPr lang="ko-KR" altLang="ko-KR" sz="1800">
                <a:solidFill>
                  <a:schemeClr val="bg1">
                    <a:lumMod val="50000"/>
                  </a:schemeClr>
                </a:solidFill>
                <a:latin typeface="Arial" charset="0"/>
                <a:ea typeface="Verdana" charset="0"/>
                <a:cs typeface="Arial" charset="0"/>
              </a:rPr>
              <a:t>프로젝트 개요</a:t>
            </a:r>
            <a:endParaRPr lang="ko-KR" altLang="en-US" sz="1800">
              <a:solidFill>
                <a:schemeClr val="bg1">
                  <a:lumMod val="50000"/>
                </a:schemeClr>
              </a:solidFill>
              <a:ea typeface="Verdana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270885" y="2860675"/>
            <a:ext cx="1415415" cy="36893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4600">
                <a:solidFill>
                  <a:schemeClr val="bg1"/>
                </a:solidFill>
                <a:latin typeface="Arial" charset="0"/>
                <a:ea typeface="+mj-ea"/>
                <a:cs typeface="Arial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0</a:t>
            </a:r>
            <a:r>
              <a:rPr lang="ko-KR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3</a:t>
            </a:r>
            <a:r>
              <a:rPr lang="en-US" altLang="ko-KR" sz="1800">
                <a:solidFill>
                  <a:schemeClr val="bg1">
                    <a:lumMod val="50000"/>
                  </a:schemeClr>
                </a:solidFill>
                <a:ea typeface="Verdana" charset="0"/>
              </a:rPr>
              <a:t> 수행절차</a:t>
            </a:r>
            <a:endParaRPr lang="ko-KR" altLang="en-US" sz="1800">
              <a:solidFill>
                <a:schemeClr val="bg1">
                  <a:lumMod val="50000"/>
                </a:schemeClr>
              </a:solidFill>
              <a:ea typeface="Verdana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70885" y="3528695"/>
            <a:ext cx="1415415" cy="36893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4600">
                <a:solidFill>
                  <a:schemeClr val="bg1"/>
                </a:solidFill>
                <a:latin typeface="Arial" charset="0"/>
                <a:ea typeface="+mj-ea"/>
                <a:cs typeface="Arial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0</a:t>
            </a:r>
            <a:r>
              <a:rPr lang="ko-KR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4</a:t>
            </a:r>
            <a:r>
              <a:rPr lang="en-US" altLang="ko-KR" sz="1800">
                <a:solidFill>
                  <a:schemeClr val="bg1">
                    <a:lumMod val="50000"/>
                  </a:schemeClr>
                </a:solidFill>
                <a:ea typeface="Verdana" charset="0"/>
              </a:rPr>
              <a:t> 수행결과</a:t>
            </a:r>
            <a:endParaRPr lang="ko-KR" altLang="en-US" sz="1800">
              <a:solidFill>
                <a:schemeClr val="bg1">
                  <a:lumMod val="50000"/>
                </a:schemeClr>
              </a:solidFill>
              <a:ea typeface="Verdana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270885" y="4241800"/>
            <a:ext cx="958215" cy="36893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4600">
                <a:solidFill>
                  <a:schemeClr val="bg1"/>
                </a:solidFill>
                <a:latin typeface="Arial" charset="0"/>
                <a:ea typeface="+mj-ea"/>
                <a:cs typeface="Arial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0</a:t>
            </a:r>
            <a:r>
              <a:rPr lang="ko-KR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5</a:t>
            </a:r>
            <a:r>
              <a:rPr lang="en-US" altLang="ko-KR" sz="1800">
                <a:solidFill>
                  <a:schemeClr val="bg1">
                    <a:lumMod val="50000"/>
                  </a:schemeClr>
                </a:solidFill>
                <a:ea typeface="Verdana" charset="0"/>
              </a:rPr>
              <a:t> 부록</a:t>
            </a:r>
            <a:endParaRPr lang="ko-KR" altLang="en-US" sz="1800">
              <a:solidFill>
                <a:schemeClr val="bg1">
                  <a:lumMod val="50000"/>
                </a:schemeClr>
              </a:solidFill>
              <a:ea typeface="Verdana" charset="0"/>
            </a:endParaRPr>
          </a:p>
        </p:txBody>
      </p:sp>
      <p:cxnSp>
        <p:nvCxnSpPr>
          <p:cNvPr id="38" name="직선 연결선 37"/>
          <p:cNvCxnSpPr/>
          <p:nvPr/>
        </p:nvCxnSpPr>
        <p:spPr>
          <a:xfrm>
            <a:off x="3359150" y="2204720"/>
            <a:ext cx="52324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3359150" y="2860675"/>
            <a:ext cx="52324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3359150" y="3491230"/>
            <a:ext cx="52324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3359150" y="4169410"/>
            <a:ext cx="52324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도형 7"/>
          <p:cNvCxnSpPr/>
          <p:nvPr/>
        </p:nvCxnSpPr>
        <p:spPr>
          <a:xfrm rot="0">
            <a:off x="3369945" y="1577975"/>
            <a:ext cx="5233035" cy="635"/>
          </a:xfrm>
          <a:prstGeom prst="line"/>
          <a:ln w="6350" cap="flat" cmpd="sng">
            <a:solidFill>
              <a:schemeClr val="bg1">
                <a:lumMod val="75000"/>
                <a:alpha val="10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텍스트 상자 8"/>
          <p:cNvSpPr txBox="1">
            <a:spLocks/>
          </p:cNvSpPr>
          <p:nvPr/>
        </p:nvSpPr>
        <p:spPr>
          <a:xfrm rot="0">
            <a:off x="3274060" y="1578610"/>
            <a:ext cx="1415415" cy="36893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>
            <a:lvl1pPr marL="0" indent="0" latinLnBrk="0">
              <a:buFontTx/>
              <a:buNone/>
              <a:defRPr lang="en-GB" altLang="en-US" sz="4600">
                <a:solidFill>
                  <a:schemeClr val="bg1"/>
                </a:solidFill>
                <a:latin typeface="Arial" charset="0"/>
                <a:ea typeface="+mj-ea"/>
                <a:cs typeface="Arial" charset="0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1800" b="1">
                <a:solidFill>
                  <a:srgbClr val="C00000"/>
                </a:solidFill>
                <a:latin typeface="Arial" charset="0"/>
                <a:ea typeface="Verdana" charset="0"/>
                <a:cs typeface="Arial" charset="0"/>
              </a:rPr>
              <a:t>01</a:t>
            </a:r>
            <a:r>
              <a:rPr lang="en-US" altLang="ko-KR" sz="1800">
                <a:solidFill>
                  <a:schemeClr val="bg1">
                    <a:lumMod val="50000"/>
                  </a:schemeClr>
                </a:solidFill>
                <a:ea typeface="Verdana" charset="0"/>
              </a:rPr>
              <a:t> 구성체계</a:t>
            </a:r>
            <a:endParaRPr lang="ko-KR" altLang="en-US" sz="1800">
              <a:solidFill>
                <a:schemeClr val="bg1">
                  <a:lumMod val="50000"/>
                </a:schemeClr>
              </a:solidFill>
              <a:ea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755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도형 50"/>
          <p:cNvSpPr>
            <a:spLocks/>
          </p:cNvSpPr>
          <p:nvPr/>
        </p:nvSpPr>
        <p:spPr>
          <a:xfrm rot="0">
            <a:off x="2454910" y="1810385"/>
            <a:ext cx="1518285" cy="152590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2" name="도형 51"/>
          <p:cNvSpPr>
            <a:spLocks/>
          </p:cNvSpPr>
          <p:nvPr/>
        </p:nvSpPr>
        <p:spPr>
          <a:xfrm rot="0">
            <a:off x="4882515" y="1817370"/>
            <a:ext cx="1518285" cy="152590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3" name="도형 52"/>
          <p:cNvSpPr>
            <a:spLocks/>
          </p:cNvSpPr>
          <p:nvPr/>
        </p:nvSpPr>
        <p:spPr>
          <a:xfrm rot="0">
            <a:off x="7418070" y="1810385"/>
            <a:ext cx="1518920" cy="1526540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9" name="도형 47"/>
          <p:cNvSpPr>
            <a:spLocks/>
          </p:cNvSpPr>
          <p:nvPr/>
        </p:nvSpPr>
        <p:spPr>
          <a:xfrm rot="0">
            <a:off x="167640" y="1814195"/>
            <a:ext cx="1518285" cy="152590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1-1.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1" name="TextBox 10"/>
          <p:cNvSpPr txBox="1">
            <a:spLocks/>
          </p:cNvSpPr>
          <p:nvPr/>
        </p:nvSpPr>
        <p:spPr>
          <a:xfrm rot="0">
            <a:off x="164465" y="504190"/>
            <a:ext cx="997585" cy="24574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C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hap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t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er.01</a:t>
            </a:r>
            <a:endParaRPr lang="ko-KR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40" name="TextBox 39"/>
          <p:cNvSpPr txBox="1">
            <a:spLocks/>
          </p:cNvSpPr>
          <p:nvPr/>
        </p:nvSpPr>
        <p:spPr>
          <a:xfrm rot="0">
            <a:off x="234315" y="2254885"/>
            <a:ext cx="1383030" cy="64579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주제선정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배경</a:t>
            </a: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42" name="TextBox 41"/>
          <p:cNvSpPr txBox="1">
            <a:spLocks/>
          </p:cNvSpPr>
          <p:nvPr/>
        </p:nvSpPr>
        <p:spPr>
          <a:xfrm rot="0">
            <a:off x="4394835" y="1357630"/>
            <a:ext cx="310515" cy="36893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44" name="TextBox 43"/>
          <p:cNvSpPr txBox="1">
            <a:spLocks/>
          </p:cNvSpPr>
          <p:nvPr/>
        </p:nvSpPr>
        <p:spPr>
          <a:xfrm>
            <a:off x="5487670" y="2252345"/>
            <a:ext cx="310515" cy="368935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</p:txBody>
      </p:sp>
      <p:sp>
        <p:nvSpPr>
          <p:cNvPr id="46" name="텍스트 상자 10"/>
          <p:cNvSpPr txBox="1">
            <a:spLocks/>
          </p:cNvSpPr>
          <p:nvPr/>
        </p:nvSpPr>
        <p:spPr>
          <a:xfrm rot="0">
            <a:off x="2552065" y="2235835"/>
            <a:ext cx="1319530" cy="64579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소비자의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N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eeds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</p:txBody>
      </p:sp>
      <p:sp>
        <p:nvSpPr>
          <p:cNvPr id="48" name="텍스트 상자 12"/>
          <p:cNvSpPr txBox="1">
            <a:spLocks/>
          </p:cNvSpPr>
          <p:nvPr/>
        </p:nvSpPr>
        <p:spPr>
          <a:xfrm>
            <a:off x="7413625" y="2254250"/>
            <a:ext cx="1534160" cy="64579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프로젝트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소개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</p:txBody>
      </p:sp>
      <p:sp>
        <p:nvSpPr>
          <p:cNvPr id="54" name="텍스트 상자 20"/>
          <p:cNvSpPr txBox="1">
            <a:spLocks/>
          </p:cNvSpPr>
          <p:nvPr/>
        </p:nvSpPr>
        <p:spPr>
          <a:xfrm rot="0">
            <a:off x="4986655" y="2113915"/>
            <a:ext cx="1319530" cy="92265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기존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사이트와의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차별점</a:t>
            </a:r>
            <a:endParaRPr lang="ko-KR" altLang="en-US" b="1">
              <a:solidFill>
                <a:schemeClr val="bg1"/>
              </a:solidFill>
              <a:latin typeface="Arial" charset="0"/>
              <a:ea typeface="굴림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443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1-2.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1" name="Rect 0"/>
          <p:cNvSpPr txBox="1">
            <a:spLocks/>
          </p:cNvSpPr>
          <p:nvPr/>
        </p:nvSpPr>
        <p:spPr>
          <a:xfrm rot="0">
            <a:off x="202565" y="459105"/>
            <a:ext cx="997585" cy="24574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C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hap.0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2</a:t>
            </a:r>
            <a:endParaRPr lang="ko-KR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12" name="도형 54"/>
          <p:cNvSpPr>
            <a:spLocks/>
          </p:cNvSpPr>
          <p:nvPr/>
        </p:nvSpPr>
        <p:spPr>
          <a:xfrm rot="0">
            <a:off x="167640" y="797560"/>
            <a:ext cx="1669415" cy="43243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주제선정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 </a:t>
            </a:r>
            <a:r>
              <a:rPr lang="ko-KR" altLang="ko-KR" b="1">
                <a:solidFill>
                  <a:schemeClr val="bg1"/>
                </a:solidFill>
                <a:latin typeface="Arial" charset="0"/>
                <a:ea typeface="굴림" charset="0"/>
                <a:cs typeface="Arial" charset="0"/>
              </a:rPr>
              <a:t>배경</a:t>
            </a:r>
            <a:endParaRPr lang="ko-KR" altLang="en-US" b="1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13" name="도형 55"/>
          <p:cNvSpPr>
            <a:spLocks/>
          </p:cNvSpPr>
          <p:nvPr/>
        </p:nvSpPr>
        <p:spPr>
          <a:xfrm rot="0">
            <a:off x="167005" y="1434465"/>
            <a:ext cx="8764905" cy="3453130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4" name="텍스트 상자 58"/>
          <p:cNvSpPr txBox="1">
            <a:spLocks/>
          </p:cNvSpPr>
          <p:nvPr/>
        </p:nvSpPr>
        <p:spPr>
          <a:xfrm rot="0">
            <a:off x="288925" y="2149475"/>
            <a:ext cx="8782050" cy="295084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4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sz="1500" b="1">
                <a:solidFill>
                  <a:schemeClr val="bg1"/>
                </a:solidFill>
                <a:latin typeface="맑은 고딕" charset="0"/>
                <a:ea typeface="맑은 고딕" charset="0"/>
              </a:rPr>
              <a:t>    </a:t>
            </a: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전세와 월세를 비교할 수 있는 서비스의 필요성 대두.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거주지 선택 최종 목표 = 안정적인 주거형태를 가지면서 자산을 증식할 수 있는 것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</a:t>
            </a: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금리 인상 전에는 전세로써 집의 보유가 주거 안정성 확보 및 자산 증식의 수단으로 사용됨. 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그러나, 현재 금리 인상 및 보증금 미반환 사고 등으로 월세 비중 상승.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따라서 월세 가격 인상을 예상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그래서</a:t>
            </a:r>
            <a:r>
              <a:rPr lang="ko-KR"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소비자는 합리적인 소비를 하기 원함. 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6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   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r>
              <a:rPr sz="1500" i="0" b="1">
                <a:solidFill>
                  <a:schemeClr val="bg1"/>
                </a:solidFill>
                <a:latin typeface="ChosunGothic" charset="0"/>
                <a:ea typeface="ChosunGothic" charset="0"/>
              </a:rPr>
              <a:t>  </a:t>
            </a: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9" descr="C:/Users/김시우/AppData/Roaming/PolarisOffice/ETemp/12404_14875312/fImage2536201664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7"/>
          <a:stretch>
            <a:fillRect/>
          </a:stretch>
        </p:blipFill>
        <p:spPr>
          <a:xfrm rot="0">
            <a:off x="3881120" y="1048385"/>
            <a:ext cx="5022850" cy="3681095"/>
          </a:xfrm>
          <a:prstGeom prst="rect"/>
          <a:noFill/>
        </p:spPr>
      </p:pic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1-3.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pic>
        <p:nvPicPr>
          <p:cNvPr id="5" name="그림 6" descr="C:/Users/김시우/AppData/Roaming/PolarisOffice/ETemp/12404_14875312/fImage281381638467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02"/>
          <a:stretch>
            <a:fillRect/>
          </a:stretch>
        </p:blipFill>
        <p:spPr>
          <a:xfrm rot="0">
            <a:off x="377825" y="628015"/>
            <a:ext cx="3469640" cy="1425575"/>
          </a:xfrm>
          <a:prstGeom prst="rect"/>
          <a:noFill/>
        </p:spPr>
      </p:pic>
      <p:sp>
        <p:nvSpPr>
          <p:cNvPr id="6" name="텍스트 상자 7"/>
          <p:cNvSpPr txBox="1">
            <a:spLocks/>
          </p:cNvSpPr>
          <p:nvPr/>
        </p:nvSpPr>
        <p:spPr>
          <a:xfrm rot="0">
            <a:off x="162560" y="2656840"/>
            <a:ext cx="3555365" cy="6470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서울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전세 비중 한 달 새 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50.6%→58.8%…"월세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가격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너무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pc="-22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올라"</a:t>
            </a:r>
            <a:endParaRPr lang="ko-KR" altLang="en-US" i="0" b="1">
              <a:solidFill>
                <a:srgbClr val="111111"/>
              </a:solidFill>
              <a:latin typeface="Malgun Gothic" charset="0"/>
              <a:ea typeface="Malgun Gothic" charset="0"/>
            </a:endParaRPr>
          </a:p>
        </p:txBody>
      </p:sp>
      <p:sp>
        <p:nvSpPr>
          <p:cNvPr id="7" name="텍스트 상자 8"/>
          <p:cNvSpPr txBox="1">
            <a:spLocks/>
          </p:cNvSpPr>
          <p:nvPr/>
        </p:nvSpPr>
        <p:spPr>
          <a:xfrm rot="0">
            <a:off x="203835" y="3464560"/>
            <a:ext cx="4067810" cy="231775"/>
          </a:xfrm>
          <a:prstGeom prst="rect"/>
          <a:noFill/>
        </p:spPr>
        <p:txBody>
          <a:bodyPr wrap="square" lIns="0" tIns="0" rIns="0" bIns="0" numCol="1" vert="horz" anchor="t">
            <a:noAutofit/>
          </a:bodyPr>
          <a:lstStyle/>
          <a:p>
            <a:pPr marL="0" indent="0" algn="l" latinLnBrk="0" hangingPunct="1">
              <a:buFontTx/>
              <a:buNone/>
            </a:pP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서울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아파트 전셋값 두달간 8.4% 빠져, 하락세 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가팔라…"월세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수요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줄어들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 </a:t>
            </a:r>
            <a:r>
              <a:rPr sz="1500" spc="-40" i="0" b="1">
                <a:solidFill>
                  <a:srgbClr val="111111"/>
                </a:solidFill>
                <a:latin typeface="Malgun Gothic" charset="0"/>
                <a:ea typeface="Malgun Gothic" charset="0"/>
              </a:rPr>
              <a:t>것"</a:t>
            </a:r>
            <a:endParaRPr lang="ko-KR" altLang="en-US" sz="1500" i="0" b="1">
              <a:solidFill>
                <a:srgbClr val="111111"/>
              </a:solidFill>
              <a:latin typeface="Malgun Gothic" charset="0"/>
              <a:ea typeface="Malgun 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1-6.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1" name="Rect 0"/>
          <p:cNvSpPr txBox="1">
            <a:spLocks/>
          </p:cNvSpPr>
          <p:nvPr/>
        </p:nvSpPr>
        <p:spPr>
          <a:xfrm rot="0">
            <a:off x="202565" y="459105"/>
            <a:ext cx="997585" cy="24574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C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hap.0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2</a:t>
            </a:r>
            <a:endParaRPr lang="ko-KR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 rot="0">
            <a:off x="3086100" y="761365"/>
            <a:ext cx="2626995" cy="34226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sz="1800" b="1">
                <a:latin typeface="맑은 고딕" charset="0"/>
                <a:ea typeface="맑은 고딕" charset="0"/>
              </a:rPr>
              <a:t>소비자의</a:t>
            </a:r>
            <a:r>
              <a:rPr lang="ko-KR" sz="1800" b="1">
                <a:latin typeface="맑은 고딕" charset="0"/>
                <a:ea typeface="맑은 고딕" charset="0"/>
              </a:rPr>
              <a:t> </a:t>
            </a:r>
            <a:r>
              <a:rPr lang="ko-KR" sz="1800" b="1">
                <a:latin typeface="맑은 고딕" charset="0"/>
                <a:ea typeface="맑은 고딕" charset="0"/>
              </a:rPr>
              <a:t>NEEDS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 rot="0">
            <a:off x="174625" y="1699895"/>
            <a:ext cx="8780145" cy="32385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246380" y="1416050"/>
            <a:ext cx="8696960" cy="3567430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6" name="텍스트 상자 86"/>
          <p:cNvSpPr txBox="1">
            <a:spLocks/>
          </p:cNvSpPr>
          <p:nvPr/>
        </p:nvSpPr>
        <p:spPr>
          <a:xfrm rot="0">
            <a:off x="368300" y="1900555"/>
            <a:ext cx="8698865" cy="258572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 </a:t>
            </a:r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“통합적 필터링과 세부적 필터링이 동시에 되는 것이 있었으면 좋겠어요”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 “전세와 월세의 가격변동을 한 눈에 볼 수 있으면 좋겠어요”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“앞으로의 실거래가가 얼마일지 궁금해요”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 “최신 실거래가를 확인할 수 있었으면 좋겠어요”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 “전세와 월세 중 무엇이 나에게 이득인지 비교할 수 있는 툴이 필요해요”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5700" cy="21209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1-6. 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Page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1" name="Rect 0"/>
          <p:cNvSpPr txBox="1">
            <a:spLocks/>
          </p:cNvSpPr>
          <p:nvPr/>
        </p:nvSpPr>
        <p:spPr>
          <a:xfrm rot="0">
            <a:off x="202565" y="459105"/>
            <a:ext cx="997585" cy="24574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C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hap.0</a:t>
            </a: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2</a:t>
            </a:r>
            <a:endParaRPr lang="ko-KR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969770" y="660400"/>
            <a:ext cx="5299710" cy="342900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기존</a:t>
            </a:r>
            <a:r>
              <a:rPr sz="1800" b="1">
                <a:latin typeface="맑은 고딕" charset="0"/>
                <a:ea typeface="맑은 고딕" charset="0"/>
              </a:rPr>
              <a:t> 서비스의 제한점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 rot="0">
            <a:off x="174625" y="1699895"/>
            <a:ext cx="8780145" cy="32385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</p:txBody>
      </p:sp>
      <p:sp>
        <p:nvSpPr>
          <p:cNvPr id="15" name="도형 79"/>
          <p:cNvSpPr>
            <a:spLocks/>
          </p:cNvSpPr>
          <p:nvPr/>
        </p:nvSpPr>
        <p:spPr>
          <a:xfrm rot="0">
            <a:off x="827405" y="1341120"/>
            <a:ext cx="7482205" cy="356806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제한적인 실거래 확인 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소수의 필터 중복사용 불가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불필요한 세부 페이지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실거래가 예측 불가능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한달 예상 소비금액 계산 </a:t>
            </a:r>
            <a:r>
              <a:rPr lang="ko-KR" altLang="en-US" sz="1600" b="1">
                <a:latin typeface="맑은 고딕" charset="0"/>
                <a:ea typeface="맑은 고딕" charset="0"/>
              </a:rPr>
              <a:t>불가능</a:t>
            </a:r>
            <a:r>
              <a:rPr lang="ko-KR" altLang="en-US" sz="1800" b="1">
                <a:latin typeface="맑은 고딕" charset="0"/>
                <a:ea typeface="맑은 고딕" charset="0"/>
              </a:rPr>
              <a:t> </a:t>
            </a:r>
            <a:endParaRPr lang="ko-KR" altLang="en-US" sz="18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163830" y="52070"/>
            <a:ext cx="8776335" cy="212725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en-US" altLang="ko-KR" sz="900" b="1">
                <a:solidFill>
                  <a:srgbClr val="C00000"/>
                </a:solidFill>
                <a:latin typeface="Arial" charset="0"/>
                <a:ea typeface="Arial" charset="0"/>
              </a:rPr>
              <a:t>01.</a:t>
            </a:r>
            <a:r>
              <a:rPr lang="en-US" altLang="ko-KR" sz="900" b="1">
                <a:solidFill>
                  <a:schemeClr val="tx1"/>
                </a:solidFill>
                <a:latin typeface="Arial" charset="0"/>
                <a:ea typeface="Arial" charset="0"/>
              </a:rPr>
              <a:t> 구성체계                                                   						                           1-6. Page </a:t>
            </a:r>
            <a:endParaRPr lang="ko-KR" altLang="en-US" sz="900" b="1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sp>
        <p:nvSpPr>
          <p:cNvPr id="11" name="Rect 0"/>
          <p:cNvSpPr txBox="1">
            <a:spLocks/>
          </p:cNvSpPr>
          <p:nvPr/>
        </p:nvSpPr>
        <p:spPr>
          <a:xfrm rot="0">
            <a:off x="202565" y="459105"/>
            <a:ext cx="998220" cy="24638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굴림" charset="0"/>
                <a:cs typeface="+mn-cs"/>
              </a:rPr>
              <a:t>Chap.02</a:t>
            </a:r>
            <a:endParaRPr lang="ko-KR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굴림" charset="0"/>
              <a:cs typeface="+mn-cs"/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 rot="0">
            <a:off x="1969770" y="660400"/>
            <a:ext cx="5300345" cy="343535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기존</a:t>
            </a:r>
            <a:r>
              <a:rPr sz="1800" b="1">
                <a:latin typeface="맑은 고딕" charset="0"/>
                <a:ea typeface="맑은 고딕" charset="0"/>
              </a:rPr>
              <a:t> 서비스의 제한점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 rot="0">
            <a:off x="174625" y="1699895"/>
            <a:ext cx="8780780" cy="32448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500" i="0" b="1">
              <a:solidFill>
                <a:schemeClr val="bg1"/>
              </a:solidFill>
              <a:latin typeface="ChosunGothic" charset="0"/>
              <a:ea typeface="ChosunGothic" charset="0"/>
            </a:endParaRPr>
          </a:p>
        </p:txBody>
      </p:sp>
      <p:sp>
        <p:nvSpPr>
          <p:cNvPr id="15" name="Rect 0"/>
          <p:cNvSpPr>
            <a:spLocks/>
          </p:cNvSpPr>
          <p:nvPr/>
        </p:nvSpPr>
        <p:spPr>
          <a:xfrm rot="0">
            <a:off x="827405" y="1341120"/>
            <a:ext cx="7482840" cy="3568700"/>
          </a:xfrm>
          <a:prstGeom prst="roundRect"/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제한적인 실거래 확인 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소수의 필터 중복사용 불가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불필요한 세부 페이지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실거래가 예측 불가능</a:t>
            </a: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r>
              <a:rPr lang="ko-KR" altLang="en-US" sz="1600" b="1">
                <a:latin typeface="맑은 고딕" charset="0"/>
                <a:ea typeface="맑은 고딕" charset="0"/>
              </a:rPr>
              <a:t>-</a:t>
            </a:r>
            <a:r>
              <a:rPr lang="ko-KR" altLang="en-US" sz="1600" b="1">
                <a:latin typeface="맑은 고딕" charset="0"/>
                <a:ea typeface="맑은 고딕" charset="0"/>
              </a:rPr>
              <a:t> 한달 예상 소비금액 계산 불가능</a:t>
            </a:r>
            <a:r>
              <a:rPr lang="ko-KR" altLang="en-US" sz="1800" b="1">
                <a:latin typeface="맑은 고딕" charset="0"/>
                <a:ea typeface="맑은 고딕" charset="0"/>
              </a:rPr>
              <a:t> </a:t>
            </a:r>
            <a:endParaRPr lang="ko-KR" altLang="en-US" sz="1800" b="1">
              <a:latin typeface="맑은 고딕" charset="0"/>
              <a:ea typeface="맑은 고딕" charset="0"/>
            </a:endParaRPr>
          </a:p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오피스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17</Pages>
  <Paragraphs>112</Paragraphs>
  <Words>428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K DB</dc:creator>
  <cp:lastModifiedBy>K DB</cp:lastModifiedBy>
  <dc:title>제목</dc:title>
  <cp:version>9.104.151.49087</cp:version>
  <dcterms:modified xsi:type="dcterms:W3CDTF">2016-10-04T04:51:38Z</dcterms:modified>
</cp:coreProperties>
</file>

<file path=docProps/thumbnail.jpeg>
</file>